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2" r:id="rId2"/>
    <p:sldId id="263" r:id="rId3"/>
    <p:sldId id="257" r:id="rId4"/>
    <p:sldId id="258" r:id="rId5"/>
    <p:sldId id="264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5ED57-C05F-4E7C-8B43-2CA1C278705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C4BBC-BC97-41E3-8739-7CD33B06F0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605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C603-CA51-4AA1-8374-44D040D8A8D4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8E97-F16F-427D-ABA7-446A7C8A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C603-CA51-4AA1-8374-44D040D8A8D4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8E97-F16F-427D-ABA7-446A7C8A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C603-CA51-4AA1-8374-44D040D8A8D4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8E97-F16F-427D-ABA7-446A7C8A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C603-CA51-4AA1-8374-44D040D8A8D4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8E97-F16F-427D-ABA7-446A7C8A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C603-CA51-4AA1-8374-44D040D8A8D4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8E97-F16F-427D-ABA7-446A7C8A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C603-CA51-4AA1-8374-44D040D8A8D4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8E97-F16F-427D-ABA7-446A7C8A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C603-CA51-4AA1-8374-44D040D8A8D4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8E97-F16F-427D-ABA7-446A7C8A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C603-CA51-4AA1-8374-44D040D8A8D4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8E97-F16F-427D-ABA7-446A7C8A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C603-CA51-4AA1-8374-44D040D8A8D4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8E97-F16F-427D-ABA7-446A7C8A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C603-CA51-4AA1-8374-44D040D8A8D4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8E97-F16F-427D-ABA7-446A7C8A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C603-CA51-4AA1-8374-44D040D8A8D4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8E97-F16F-427D-ABA7-446A7C8A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8C603-CA51-4AA1-8374-44D040D8A8D4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8E97-F16F-427D-ABA7-446A7C8A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youtube.com/watch?v=hydDhUNvva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2051" name="Picture 10" descr="ev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itle 1"/>
          <p:cNvSpPr>
            <a:spLocks/>
          </p:cNvSpPr>
          <p:nvPr/>
        </p:nvSpPr>
        <p:spPr bwMode="auto">
          <a:xfrm>
            <a:off x="685800" y="220980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solidFill>
                  <a:srgbClr val="FFCC66"/>
                </a:solidFill>
                <a:latin typeface="Harlow Solid Italic" pitchFamily="82" charset="0"/>
              </a:rPr>
              <a:t>Chapter </a:t>
            </a:r>
            <a:r>
              <a:rPr lang="en-US" sz="6000" b="1" dirty="0" smtClean="0">
                <a:solidFill>
                  <a:srgbClr val="FFCC66"/>
                </a:solidFill>
                <a:latin typeface="Harlow Solid Italic" pitchFamily="82" charset="0"/>
              </a:rPr>
              <a:t>3</a:t>
            </a:r>
            <a:r>
              <a:rPr lang="en-US" sz="6000" b="1" dirty="0">
                <a:solidFill>
                  <a:srgbClr val="FFCC66"/>
                </a:solidFill>
                <a:latin typeface="Harlow Solid Italic" pitchFamily="82" charset="0"/>
              </a:rPr>
              <a:t/>
            </a:r>
            <a:br>
              <a:rPr lang="en-US" sz="6000" b="1" dirty="0">
                <a:solidFill>
                  <a:srgbClr val="FFCC66"/>
                </a:solidFill>
                <a:latin typeface="Harlow Solid Italic" pitchFamily="82" charset="0"/>
              </a:rPr>
            </a:br>
            <a:r>
              <a:rPr lang="en-US" sz="6000" b="1" dirty="0">
                <a:solidFill>
                  <a:srgbClr val="FFCC66"/>
                </a:solidFill>
                <a:latin typeface="Harlow Solid Italic" pitchFamily="82" charset="0"/>
              </a:rPr>
              <a:t>Section </a:t>
            </a:r>
            <a:r>
              <a:rPr lang="en-US" sz="6000" b="1" dirty="0" smtClean="0">
                <a:solidFill>
                  <a:srgbClr val="FFCC66"/>
                </a:solidFill>
                <a:latin typeface="Harlow Solid Italic" pitchFamily="82" charset="0"/>
              </a:rPr>
              <a:t>5 </a:t>
            </a:r>
            <a:r>
              <a:rPr lang="en-US" sz="6000" b="1" dirty="0">
                <a:solidFill>
                  <a:srgbClr val="FFCC66"/>
                </a:solidFill>
                <a:latin typeface="Harlow Solid Italic" pitchFamily="82" charset="0"/>
              </a:rPr>
              <a:t/>
            </a:r>
            <a:br>
              <a:rPr lang="en-US" sz="6000" b="1" dirty="0">
                <a:solidFill>
                  <a:srgbClr val="FFCC66"/>
                </a:solidFill>
                <a:latin typeface="Harlow Solid Italic" pitchFamily="82" charset="0"/>
              </a:rPr>
            </a:br>
            <a:r>
              <a:rPr lang="en-US" sz="6000" b="1" dirty="0" smtClean="0">
                <a:solidFill>
                  <a:srgbClr val="FFCC66"/>
                </a:solidFill>
                <a:latin typeface="Harlow Solid Italic" pitchFamily="82" charset="0"/>
              </a:rPr>
              <a:t>Lives </a:t>
            </a:r>
            <a:r>
              <a:rPr lang="en-US" sz="6000" b="1" smtClean="0">
                <a:solidFill>
                  <a:srgbClr val="FFCC66"/>
                </a:solidFill>
                <a:latin typeface="Harlow Solid Italic" pitchFamily="82" charset="0"/>
              </a:rPr>
              <a:t>of Stars</a:t>
            </a:r>
            <a:endParaRPr lang="en-US" sz="6000" b="1" dirty="0">
              <a:solidFill>
                <a:srgbClr val="FFCC66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81000"/>
            <a:ext cx="9144000" cy="609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81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Star Life Cycle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105400" cy="58674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The mass and composition </a:t>
            </a:r>
            <a:r>
              <a:rPr lang="en-US" sz="3100" dirty="0" smtClean="0"/>
              <a:t>determines everything about a star. </a:t>
            </a:r>
            <a:endParaRPr lang="en-US" sz="3100" dirty="0" smtClean="0"/>
          </a:p>
          <a:p>
            <a:r>
              <a:rPr lang="en-US" sz="3100" dirty="0" smtClean="0"/>
              <a:t>Stars are not burning!</a:t>
            </a:r>
            <a:endParaRPr lang="en-US" sz="3100" dirty="0" smtClean="0"/>
          </a:p>
          <a:p>
            <a:pPr marL="514350" indent="-514350">
              <a:buAutoNum type="arabicPeriod"/>
            </a:pPr>
            <a:r>
              <a:rPr lang="en-US" sz="3100" dirty="0" smtClean="0"/>
              <a:t>Nebula- cloud of dust and gas that starts to heat up and condense</a:t>
            </a:r>
          </a:p>
          <a:p>
            <a:pPr marL="514350" indent="-514350">
              <a:buAutoNum type="arabicPeriod"/>
            </a:pPr>
            <a:r>
              <a:rPr lang="en-US" sz="3100" dirty="0" err="1" smtClean="0"/>
              <a:t>Protostar</a:t>
            </a:r>
            <a:r>
              <a:rPr lang="en-US" sz="3100" dirty="0" smtClean="0"/>
              <a:t>- expands after condensing and fusion begins</a:t>
            </a:r>
            <a:endParaRPr lang="en-US" sz="3100" dirty="0"/>
          </a:p>
        </p:txBody>
      </p:sp>
      <p:pic>
        <p:nvPicPr>
          <p:cNvPr id="16386" name="Picture 2" descr="http://bigpicture.typepad.com/writing/images/eagle_nebula_heic0506b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9042" y="0"/>
            <a:ext cx="2334958" cy="472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0"/>
            <a:ext cx="137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Eagle Nebula</a:t>
            </a:r>
          </a:p>
          <a:p>
            <a:pPr algn="r"/>
            <a:r>
              <a:rPr lang="en-US" sz="2000" b="1" i="1" dirty="0" smtClean="0"/>
              <a:t>7,000 Light Years away</a:t>
            </a:r>
            <a:endParaRPr lang="en-US" sz="2000" b="1" i="1" dirty="0"/>
          </a:p>
        </p:txBody>
      </p:sp>
      <p:pic>
        <p:nvPicPr>
          <p:cNvPr id="16388" name="Picture 4" descr="http://www.daviddarling.info/images/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2972" y="4724400"/>
            <a:ext cx="2991028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4611231"/>
            <a:ext cx="137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A </a:t>
            </a:r>
            <a:r>
              <a:rPr lang="en-US" sz="2000" b="1" i="1" dirty="0" err="1" smtClean="0"/>
              <a:t>protostar</a:t>
            </a:r>
            <a:r>
              <a:rPr lang="en-US" sz="2000" b="1" i="1" dirty="0" smtClean="0"/>
              <a:t> may last from 100,000 to 10 million years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3429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3. Main sequence star- most of a star’s lifetime is spent as a main sequence star (90 % of stars)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-Our sun can be found here and is considered to be a yellow dwarf</a:t>
            </a:r>
          </a:p>
          <a:p>
            <a:r>
              <a:rPr lang="en-US" dirty="0" smtClean="0"/>
              <a:t>Remember: A STAR’S MASS WILL DETERMINE WHAT IT WILL BECOME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smtClean="0"/>
              <a:t>Average/Small </a:t>
            </a:r>
            <a:r>
              <a:rPr lang="en-US" dirty="0" smtClean="0"/>
              <a:t>Star- will become a red giant</a:t>
            </a:r>
            <a:endParaRPr lang="en-US" dirty="0"/>
          </a:p>
          <a:p>
            <a:r>
              <a:rPr lang="en-US" dirty="0" smtClean="0"/>
              <a:t>Will it live a long or a short life? How do you know?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Star Life Cycle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15362" name="Picture 2" descr="http://intlxpatr.files.wordpress.com/2007/09/0508_03zcustom_pink_hummer_h2_sutfront_right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00550"/>
            <a:ext cx="3276600" cy="2457450"/>
          </a:xfrm>
          <a:prstGeom prst="rect">
            <a:avLst/>
          </a:prstGeom>
          <a:noFill/>
        </p:spPr>
      </p:pic>
      <p:pic>
        <p:nvPicPr>
          <p:cNvPr id="15364" name="Picture 4" descr="http://www.babble.com/CS/blogs/strollerderby/2008/06/23-End%20of%20Month/Geo%20Me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0" y="4648200"/>
            <a:ext cx="3683000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52578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astrocollege.com/campus/libraries/Super-Giant-Star-Siz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06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581400" cy="5791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5. Red Giant- will burn fuel slower and live longer</a:t>
            </a:r>
          </a:p>
          <a:p>
            <a:pPr>
              <a:buNone/>
            </a:pPr>
            <a:r>
              <a:rPr lang="en-US" sz="2800" dirty="0" smtClean="0"/>
              <a:t>6. Runs out of fuel and blows away atmosphere</a:t>
            </a:r>
          </a:p>
          <a:p>
            <a:pPr>
              <a:buNone/>
            </a:pPr>
            <a:r>
              <a:rPr lang="en-US" sz="2800" dirty="0" smtClean="0"/>
              <a:t>7. Planetary Nebula- the star’s core is the only thing left</a:t>
            </a:r>
          </a:p>
          <a:p>
            <a:pPr>
              <a:buNone/>
            </a:pPr>
            <a:r>
              <a:rPr lang="en-US" sz="2800" dirty="0" smtClean="0"/>
              <a:t>8. Cooling white dwarf (it reddens as it cools)</a:t>
            </a:r>
          </a:p>
          <a:p>
            <a:pPr>
              <a:buNone/>
            </a:pPr>
            <a:r>
              <a:rPr lang="en-US" sz="2800" dirty="0" smtClean="0"/>
              <a:t>9. Black Dwarf- stops glowing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150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Star Life Cycle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14340" name="Picture 4" descr="http://www.ucl.ac.uk/star/research/stellarenvironment/cieresearch/planetarynebulae/p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8275" y="2209800"/>
            <a:ext cx="3895725" cy="2914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86200" y="28956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Various planetary nebulae</a:t>
            </a:r>
            <a:endParaRPr lang="en-US" sz="2000" b="1" i="1" dirty="0"/>
          </a:p>
        </p:txBody>
      </p:sp>
      <p:pic>
        <p:nvPicPr>
          <p:cNvPr id="14342" name="Picture 6" descr="http://www.dorlingkindersley-uk.co.uk/static/clipart/uk/dk/sci_space/image_sci_space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145142"/>
            <a:ext cx="2209800" cy="1712858"/>
          </a:xfrm>
          <a:prstGeom prst="rect">
            <a:avLst/>
          </a:prstGeom>
          <a:noFill/>
        </p:spPr>
      </p:pic>
      <p:pic>
        <p:nvPicPr>
          <p:cNvPr id="14344" name="Picture 8" descr="http://jumk.de/astronomie/img/katzenaugenneb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097126"/>
            <a:ext cx="1828800" cy="176087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05200" y="5226784"/>
            <a:ext cx="137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Cat Eye Nebula w/ a white dwarf in the center</a:t>
            </a:r>
            <a:endParaRPr lang="en-US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5842337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Black Dwarf</a:t>
            </a:r>
            <a:endParaRPr lang="en-US" sz="2000" b="1" i="1" dirty="0"/>
          </a:p>
        </p:txBody>
      </p:sp>
      <p:pic>
        <p:nvPicPr>
          <p:cNvPr id="14346" name="Picture 10" descr="http://images.astronet.ru/pubd/2006/07/27/0001214984/rsoph_ppar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9200" y="0"/>
            <a:ext cx="2844800" cy="2133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53000" y="304800"/>
            <a:ext cx="137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Binary Stars: white dwarf and red giant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76800" cy="571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4. Massive stars become </a:t>
            </a:r>
            <a:r>
              <a:rPr lang="en-US" sz="2800" dirty="0" err="1" smtClean="0"/>
              <a:t>supergiants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5. </a:t>
            </a:r>
            <a:r>
              <a:rPr lang="en-US" sz="2800" dirty="0" err="1" smtClean="0"/>
              <a:t>Supergiants</a:t>
            </a:r>
            <a:r>
              <a:rPr lang="en-US" sz="2800" dirty="0" smtClean="0"/>
              <a:t>- burn fuel faster and therefore have a shorter life. </a:t>
            </a:r>
          </a:p>
          <a:p>
            <a:pPr>
              <a:buNone/>
            </a:pPr>
            <a:r>
              <a:rPr lang="en-US" sz="2800" dirty="0" smtClean="0"/>
              <a:t>6. Supernova- begins running out of fuel which causes a massive explosion in which it blasts away its outer layers. </a:t>
            </a:r>
          </a:p>
          <a:p>
            <a:pPr>
              <a:buNone/>
            </a:pPr>
            <a:r>
              <a:rPr lang="en-US" sz="2800" dirty="0" smtClean="0"/>
              <a:t>7. </a:t>
            </a:r>
            <a:r>
              <a:rPr lang="en-US" sz="2800" dirty="0"/>
              <a:t>A</a:t>
            </a:r>
            <a:r>
              <a:rPr lang="en-US" sz="2800" dirty="0" smtClean="0"/>
              <a:t> medium-large star</a:t>
            </a:r>
          </a:p>
          <a:p>
            <a:pPr>
              <a:buNone/>
            </a:pPr>
            <a:r>
              <a:rPr lang="en-US" sz="2800" dirty="0" smtClean="0"/>
              <a:t>8. Neutron Star- it can’t support its own density and collapses on itself (these stars are about 1.4 X’s the size of our sun)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Star Life Cycle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13314" name="Picture 2" descr="http://upload.wikimedia.org/wikipedia/commons/6/69/Supergiant_Star_V838_Moncero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3622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Red supergiant </a:t>
            </a:r>
            <a:r>
              <a:rPr lang="en-US" sz="2000" b="1" i="1" dirty="0" err="1" smtClean="0"/>
              <a:t>Moncerotis</a:t>
            </a:r>
            <a:endParaRPr lang="en-US" sz="2000" b="1" i="1" dirty="0"/>
          </a:p>
        </p:txBody>
      </p:sp>
      <p:pic>
        <p:nvPicPr>
          <p:cNvPr id="13316" name="Picture 4" descr="http://www.hotliquidmagma.com/space/pics/stars/white_dwarf_l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2508" y="2209800"/>
            <a:ext cx="2551491" cy="2362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29200" y="2209800"/>
            <a:ext cx="160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Supernova in the </a:t>
            </a:r>
            <a:r>
              <a:rPr lang="en-US" sz="2000" b="1" i="1" dirty="0" err="1" smtClean="0"/>
              <a:t>Tarus</a:t>
            </a:r>
            <a:r>
              <a:rPr lang="en-US" sz="2000" b="1" i="1" dirty="0" smtClean="0"/>
              <a:t> constellation that began hundreds of thousands of years ago</a:t>
            </a:r>
            <a:endParaRPr lang="en-US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4611231"/>
            <a:ext cx="152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Neutron Star near Earth-one tsp. of its dust weighs millions of tons</a:t>
            </a:r>
            <a:endParaRPr lang="en-US" sz="2000" b="1" i="1" dirty="0"/>
          </a:p>
        </p:txBody>
      </p:sp>
      <p:pic>
        <p:nvPicPr>
          <p:cNvPr id="13318" name="Picture 6" descr="http://www.foxnews.com/images/305259/0_61_070820_neutron_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1999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9530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7. OR, if the star is HUGE the core collapses and the atoms are so tightly condensed that the dead star literally disappears</a:t>
            </a:r>
          </a:p>
          <a:p>
            <a:pPr>
              <a:buNone/>
            </a:pPr>
            <a:r>
              <a:rPr lang="en-US" sz="2800" dirty="0" smtClean="0"/>
              <a:t>8. What is left is an intense region of circling gravity = a Black Hole</a:t>
            </a:r>
          </a:p>
          <a:p>
            <a:pPr>
              <a:buNone/>
            </a:pPr>
            <a:r>
              <a:rPr lang="en-US" sz="2800" dirty="0" smtClean="0"/>
              <a:t>	- Nothing can escape a black hole, even light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-Only stars that are 3 X’s the size of our sun can potentially become a black hole 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Star Life Cycle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12290" name="Picture 2" descr="http://www.astro.ucla.edu/planetarium/graphics/st_images/BlackH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143000"/>
            <a:ext cx="3505200" cy="2800351"/>
          </a:xfrm>
          <a:prstGeom prst="rect">
            <a:avLst/>
          </a:prstGeom>
          <a:noFill/>
        </p:spPr>
      </p:pic>
      <p:pic>
        <p:nvPicPr>
          <p:cNvPr id="6" name="Picture 8" descr="hst_ngc4438_0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4257234"/>
            <a:ext cx="3886200" cy="2600765"/>
          </a:xfrm>
          <a:prstGeom prst="rect">
            <a:avLst/>
          </a:prstGeom>
        </p:spPr>
      </p:pic>
      <p:pic>
        <p:nvPicPr>
          <p:cNvPr id="7" name="Picture 2" descr="http://4.bp.blogspot.com/-X8CQndwMLec/T7uN5IrgExI/AAAAAAAABTA/f5zxQh2SJCM/s1600/Dr-Michio-Kaku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0"/>
            <a:ext cx="1905000" cy="107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311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Star Life Cycle</vt:lpstr>
      <vt:lpstr>Star Life Cycle</vt:lpstr>
      <vt:lpstr>Slide 5</vt:lpstr>
      <vt:lpstr>Star Life Cycle</vt:lpstr>
      <vt:lpstr>Star Life Cycle</vt:lpstr>
      <vt:lpstr>Star Life Cycle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 Jan Supan</dc:creator>
  <cp:lastModifiedBy>Employee</cp:lastModifiedBy>
  <cp:revision>7</cp:revision>
  <dcterms:created xsi:type="dcterms:W3CDTF">2009-12-31T18:27:37Z</dcterms:created>
  <dcterms:modified xsi:type="dcterms:W3CDTF">2012-10-11T14:25:46Z</dcterms:modified>
</cp:coreProperties>
</file>